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5" r:id="rId17"/>
    <p:sldId id="273" r:id="rId18"/>
    <p:sldId id="274" r:id="rId1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A16"/>
    <a:srgbClr val="6D6E71"/>
    <a:srgbClr val="969696"/>
    <a:srgbClr val="DCDDDE"/>
    <a:srgbClr val="6D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210" y="-210"/>
      </p:cViewPr>
      <p:guideLst>
        <p:guide orient="horz" pos="2160"/>
        <p:guide orient="horz" pos="4156"/>
        <p:guide orient="horz" pos="935"/>
        <p:guide orient="horz" pos="391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ebarra\Documents\_VANESSA\Pesquisas\Ipsos\Tom%20Micro\Audi&#234;ncia%20e%20Perfil\5_Bras&#237;lia\Band%20Outernet%20BSB%20-%20Ranking%20Ve&#237;culos%20(banco%20jul12jun13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938110284995373E-2"/>
          <c:y val="0.13047076614080363"/>
          <c:w val="0.43931859469202267"/>
          <c:h val="0.85646293852734989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c:spPr>
          </c:dPt>
          <c:dPt>
            <c:idx val="2"/>
            <c:bubble3D val="0"/>
            <c:spPr>
              <a:solidFill>
                <a:srgbClr val="FF0000"/>
              </a:solidFill>
              <a:ln>
                <a:solidFill>
                  <a:schemeClr val="accent1"/>
                </a:solidFill>
              </a:ln>
            </c:spPr>
          </c:dPt>
          <c:dPt>
            <c:idx val="3"/>
            <c:bubble3D val="0"/>
            <c:spPr>
              <a:solidFill>
                <a:srgbClr val="E20A16"/>
              </a:solidFill>
              <a:ln>
                <a:solidFill>
                  <a:schemeClr val="accent1"/>
                </a:solidFill>
              </a:ln>
            </c:spPr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1"/>
                </a:solidFill>
              </a:ln>
            </c:spPr>
          </c:dPt>
          <c:dLbls>
            <c:dLbl>
              <c:idx val="0"/>
              <c:layout>
                <c:manualLayout>
                  <c:x val="-1.1216844819602768E-2"/>
                  <c:y val="1.343850594174643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1.7667764544702397E-2"/>
                  <c:y val="2.9047024066698724E-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Plan1!$A$2:$A$6</c:f>
              <c:strCache>
                <c:ptCount val="5"/>
                <c:pt idx="0">
                  <c:v>Classe A</c:v>
                </c:pt>
                <c:pt idx="1">
                  <c:v>Classe B1</c:v>
                </c:pt>
                <c:pt idx="2">
                  <c:v>Classe B2</c:v>
                </c:pt>
                <c:pt idx="3">
                  <c:v>Classe C</c:v>
                </c:pt>
                <c:pt idx="4">
                  <c:v>Classe DE</c:v>
                </c:pt>
              </c:strCache>
            </c:strRef>
          </c:cat>
          <c:val>
            <c:numRef>
              <c:f>Plan1!$B$2:$B$6</c:f>
              <c:numCache>
                <c:formatCode>0%</c:formatCode>
                <c:ptCount val="5"/>
                <c:pt idx="0">
                  <c:v>0.09</c:v>
                </c:pt>
                <c:pt idx="1">
                  <c:v>0.17</c:v>
                </c:pt>
                <c:pt idx="2">
                  <c:v>0.19</c:v>
                </c:pt>
                <c:pt idx="3">
                  <c:v>0.45</c:v>
                </c:pt>
                <c:pt idx="4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549740201588512"/>
          <c:y val="1.0358159051188939E-2"/>
          <c:w val="0.34372308821692715"/>
          <c:h val="0.9669253165493108"/>
        </c:manualLayout>
      </c:layout>
      <c:overlay val="0"/>
      <c:txPr>
        <a:bodyPr/>
        <a:lstStyle/>
        <a:p>
          <a:pPr>
            <a:defRPr b="1"/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600"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  <a:ln>
          <a:noFill/>
        </a:ln>
      </c:spPr>
    </c:sideWall>
    <c:backWall>
      <c:thickness val="0"/>
      <c:spPr>
        <a:noFill/>
        <a:ln>
          <a:noFill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7"/>
            <c:invertIfNegative val="0"/>
            <c:bubble3D val="0"/>
            <c:spPr>
              <a:solidFill>
                <a:srgbClr val="E20A16"/>
              </a:solidFill>
              <a:ln>
                <a:noFill/>
              </a:ln>
            </c:spPr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Lbls>
            <c:dLbl>
              <c:idx val="1"/>
              <c:spPr/>
              <c:txPr>
                <a:bodyPr/>
                <a:lstStyle/>
                <a:p>
                  <a:pPr>
                    <a:defRPr sz="1100" b="0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1100" b="0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spPr/>
              <c:txPr>
                <a:bodyPr/>
                <a:lstStyle/>
                <a:p>
                  <a:pPr>
                    <a:defRPr sz="1300" b="1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/>
              <c:txPr>
                <a:bodyPr/>
                <a:lstStyle/>
                <a:p>
                  <a:pPr>
                    <a:defRPr sz="1100" b="0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spPr/>
              <c:txPr>
                <a:bodyPr/>
                <a:lstStyle/>
                <a:p>
                  <a:pPr>
                    <a:defRPr sz="1100" b="0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Ranking!$B$1:$B$15</c:f>
              <c:strCache>
                <c:ptCount val="15"/>
                <c:pt idx="0">
                  <c:v>Globo</c:v>
                </c:pt>
                <c:pt idx="1">
                  <c:v>Record</c:v>
                </c:pt>
                <c:pt idx="2">
                  <c:v>SBT</c:v>
                </c:pt>
                <c:pt idx="3">
                  <c:v>Google</c:v>
                </c:pt>
                <c:pt idx="4">
                  <c:v>Facebook</c:v>
                </c:pt>
                <c:pt idx="5">
                  <c:v>Band</c:v>
                </c:pt>
                <c:pt idx="6">
                  <c:v>Youtube</c:v>
                </c:pt>
                <c:pt idx="7">
                  <c:v>Band Outernet</c:v>
                </c:pt>
                <c:pt idx="8">
                  <c:v>Globo.com</c:v>
                </c:pt>
                <c:pt idx="9">
                  <c:v>Correio Brasiliense</c:v>
                </c:pt>
                <c:pt idx="10">
                  <c:v>Club FM</c:v>
                </c:pt>
                <c:pt idx="11">
                  <c:v>Atividade FM</c:v>
                </c:pt>
                <c:pt idx="12">
                  <c:v>Jovem Pan FM</c:v>
                </c:pt>
                <c:pt idx="13">
                  <c:v>Telecine Pipoca</c:v>
                </c:pt>
                <c:pt idx="14">
                  <c:v>Sportv</c:v>
                </c:pt>
              </c:strCache>
            </c:strRef>
          </c:cat>
          <c:val>
            <c:numRef>
              <c:f>Ranking!$C$1:$C$15</c:f>
              <c:numCache>
                <c:formatCode>0%</c:formatCode>
                <c:ptCount val="15"/>
                <c:pt idx="0">
                  <c:v>0.93959999999999999</c:v>
                </c:pt>
                <c:pt idx="1">
                  <c:v>0.76439999999999997</c:v>
                </c:pt>
                <c:pt idx="2">
                  <c:v>0.68889999999999996</c:v>
                </c:pt>
                <c:pt idx="3">
                  <c:v>0.57469999999999999</c:v>
                </c:pt>
                <c:pt idx="4">
                  <c:v>0.43830000000000002</c:v>
                </c:pt>
                <c:pt idx="5">
                  <c:v>0.30159999999999998</c:v>
                </c:pt>
                <c:pt idx="6">
                  <c:v>0.28689999999999999</c:v>
                </c:pt>
                <c:pt idx="7">
                  <c:v>0.28320000000000001</c:v>
                </c:pt>
                <c:pt idx="8">
                  <c:v>0.28420000000000001</c:v>
                </c:pt>
                <c:pt idx="9">
                  <c:v>0.2616</c:v>
                </c:pt>
                <c:pt idx="10">
                  <c:v>0.25819999999999999</c:v>
                </c:pt>
                <c:pt idx="11">
                  <c:v>0.2072</c:v>
                </c:pt>
                <c:pt idx="12">
                  <c:v>0.19969999999999999</c:v>
                </c:pt>
                <c:pt idx="13">
                  <c:v>0.1673</c:v>
                </c:pt>
                <c:pt idx="14">
                  <c:v>0.16070000000000001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4572416"/>
        <c:axId val="104573952"/>
        <c:axId val="0"/>
      </c:bar3DChart>
      <c:catAx>
        <c:axId val="104572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pt-BR"/>
          </a:p>
        </c:txPr>
        <c:crossAx val="104573952"/>
        <c:crosses val="autoZero"/>
        <c:auto val="1"/>
        <c:lblAlgn val="ctr"/>
        <c:lblOffset val="100"/>
        <c:noMultiLvlLbl val="0"/>
      </c:catAx>
      <c:valAx>
        <c:axId val="10457395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0457241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63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87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5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 userDrawn="1"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3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66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61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4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49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30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95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1484313"/>
            <a:ext cx="9144000" cy="51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9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12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hlinkClick r:id="" action="ppaction://noaction"/>
          </p:cNvPr>
          <p:cNvSpPr/>
          <p:nvPr/>
        </p:nvSpPr>
        <p:spPr>
          <a:xfrm>
            <a:off x="1588" y="1057275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5" name="Retângulo 4">
            <a:hlinkClick r:id="" action="ppaction://hlinkshowjump?jump=previousslide"/>
          </p:cNvPr>
          <p:cNvSpPr/>
          <p:nvPr/>
        </p:nvSpPr>
        <p:spPr>
          <a:xfrm>
            <a:off x="1588" y="0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6" name="Retângulo 5">
            <a:hlinkClick r:id="" action="ppaction://hlinkshowjump?jump=nextslide"/>
          </p:cNvPr>
          <p:cNvSpPr/>
          <p:nvPr/>
        </p:nvSpPr>
        <p:spPr>
          <a:xfrm>
            <a:off x="1588" y="414338"/>
            <a:ext cx="423862" cy="4143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1495425"/>
            <a:ext cx="7858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1495425"/>
            <a:ext cx="8112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5425"/>
            <a:ext cx="76676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1511300"/>
            <a:ext cx="75723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332038"/>
            <a:ext cx="23701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846513"/>
            <a:ext cx="23701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4730750"/>
            <a:ext cx="235902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730750"/>
            <a:ext cx="11334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14288"/>
            <a:ext cx="782637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0"/>
            <a:ext cx="234791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4288"/>
            <a:ext cx="1066800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3859213"/>
            <a:ext cx="1822450" cy="29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5065713"/>
            <a:ext cx="23701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2346325"/>
            <a:ext cx="18224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4730750"/>
            <a:ext cx="14636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625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16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82550"/>
            <a:ext cx="780732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427038" y="1504950"/>
            <a:ext cx="4535487" cy="3614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3" y="2844353"/>
            <a:ext cx="4108313" cy="108870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3220643" y="3211907"/>
            <a:ext cx="6865146" cy="4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22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Ranking de audiência dos veículos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23" name="Retângulo 22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67544" y="1628800"/>
            <a:ext cx="8222480" cy="5013002"/>
            <a:chOff x="467544" y="1628800"/>
            <a:chExt cx="8222480" cy="5013002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19536" y="1628800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29061" y="1735944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65049" y="1711960"/>
              <a:ext cx="5035604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 </a:t>
              </a:r>
              <a:r>
                <a:rPr lang="pt-BR" sz="16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</a:p>
            <a:p>
              <a:pPr algn="ctr"/>
              <a:r>
                <a:rPr lang="pt-B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636.000</a:t>
              </a:r>
            </a:p>
            <a:p>
              <a:pPr algn="ctr"/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pt-B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pessoas que assistiram a programação </a:t>
              </a:r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nos canais da Band Outernet</a:t>
              </a:r>
              <a:endParaRPr lang="pt-BR" sz="11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69330" y="1628802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60" y="1764185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8"/>
            <p:cNvSpPr/>
            <p:nvPr/>
          </p:nvSpPr>
          <p:spPr bwMode="auto">
            <a:xfrm>
              <a:off x="480094" y="1734381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 bwMode="auto">
            <a:xfrm>
              <a:off x="7319144" y="1628802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2000" b="1" dirty="0" smtClean="0"/>
                <a:t>Brasília</a:t>
              </a:r>
            </a:p>
            <a:p>
              <a:pPr algn="ctr">
                <a:defRPr/>
              </a:pPr>
              <a:r>
                <a:rPr lang="pt-BR" sz="2000" b="1" dirty="0" smtClean="0"/>
                <a:t>DF</a:t>
              </a:r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480144" y="6309320"/>
              <a:ext cx="8209880" cy="332482"/>
              <a:chOff x="683295" y="6142687"/>
              <a:chExt cx="8209880" cy="332482"/>
            </a:xfrm>
          </p:grpSpPr>
          <p:sp>
            <p:nvSpPr>
              <p:cNvPr id="29" name="Retângulo 28"/>
              <p:cNvSpPr/>
              <p:nvPr/>
            </p:nvSpPr>
            <p:spPr bwMode="auto">
              <a:xfrm>
                <a:off x="683295" y="6142687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CaixaDeTexto 29"/>
              <p:cNvSpPr txBox="1"/>
              <p:nvPr/>
            </p:nvSpPr>
            <p:spPr>
              <a:xfrm>
                <a:off x="684213" y="6198170"/>
                <a:ext cx="82089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Brasília/DF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(2.246.100)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Brasília: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40%) ou rodoviárias (636.000).</a:t>
                </a:r>
              </a:p>
            </p:txBody>
          </p:sp>
        </p:grpSp>
        <p:graphicFrame>
          <p:nvGraphicFramePr>
            <p:cNvPr id="31" name="Gráfico 3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19479958"/>
                </p:ext>
              </p:extLst>
            </p:nvPr>
          </p:nvGraphicFramePr>
          <p:xfrm>
            <a:off x="467544" y="2924175"/>
            <a:ext cx="8216452" cy="34003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792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6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Brasília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62" name="Retângulo de cantos arredondados 61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6" name="Picture 2" descr="C:\Users\thaiz\Desktop\gLOBO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20" y="1772826"/>
              <a:ext cx="595160" cy="59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CaixaDeTexto 66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94%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95%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Mais 67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Igual 68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0" name="Retângulo de cantos arredondados 69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1" name="Picture 4" descr="C:\Users\thaiz\Desktop\recor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272" y="1788946"/>
              <a:ext cx="695562" cy="58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CaixaDeTexto 71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76%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82%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Mais 72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Igual 73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5" name="Retângulo de cantos arredondados 74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6" name="Picture 2" descr="C:\Users\thaiz\Desktop\sbt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424" y="1817521"/>
              <a:ext cx="552375" cy="54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aixaDeTexto 76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69%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77%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+ 7,8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Mais 77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Igual 78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0" name="Retângulo de cantos arredondados 79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" name="Picture 3" descr="C:\Users\thaiz\Desktop\band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939" y="1817521"/>
              <a:ext cx="644551" cy="52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CaixaDeTexto 81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+ 19,3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Mais 82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Igual 83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5" name="Arredondar Retângulo em um Canto Diagonal 84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28% de cobertura (636.000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5" name="Imagem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grpSp>
          <p:nvGrpSpPr>
            <p:cNvPr id="34" name="Grupo 33"/>
            <p:cNvGrpSpPr/>
            <p:nvPr/>
          </p:nvGrpSpPr>
          <p:grpSpPr>
            <a:xfrm>
              <a:off x="467544" y="6262087"/>
              <a:ext cx="8209880" cy="335265"/>
              <a:chOff x="683295" y="6221431"/>
              <a:chExt cx="8209880" cy="335265"/>
            </a:xfrm>
          </p:grpSpPr>
          <p:sp>
            <p:nvSpPr>
              <p:cNvPr id="38" name="Retângulo 37"/>
              <p:cNvSpPr/>
              <p:nvPr/>
            </p:nvSpPr>
            <p:spPr bwMode="auto">
              <a:xfrm>
                <a:off x="683295" y="6221431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84213" y="6279697"/>
                <a:ext cx="82089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Brasília/DF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(2.246.100)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Brasília: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40%) ou rodoviárias (636.000).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338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Brasília</a:t>
              </a:r>
            </a:p>
          </p:txBody>
        </p:sp>
        <p:sp>
          <p:nvSpPr>
            <p:cNvPr id="39" name="Retângulo 3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33" name="Retângulo de cantos arredondados 32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de cantos arredondados 33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6" name="Picture 2" descr="http://www.olhaali.hol.es/olha/Nova%20pasta%20(2)/telecine_pipoc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4356" y="1804882"/>
              <a:ext cx="815403" cy="48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CaixaDeTexto 36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tângulo de cantos arredondados 6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+ 23,6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etângulo de cantos arredondados 73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0" name="Picture 4" descr="http://2.bp.blogspot.com/-VQQlRFCB-XM/UEXvyNjxeiI/AAAAAAAAGh4/_Qx_qlnXkiY/s1600/fox-logo1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904" y="1836214"/>
              <a:ext cx="1002427" cy="434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6" descr="http://upload.wikimedia.org/wikipedia/commons/0/0e/SporTV_1_logotip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556" y="1940583"/>
              <a:ext cx="1375015" cy="27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http://2.bp.blogspot.com/_GbPe5ZLiC54/TOxCkhenK-I/AAAAAAAAEwY/_Rq4h79sWZE/s1600/Telecine%2B%25282%2529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93924" y="1849773"/>
              <a:ext cx="978749" cy="461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tângulo 82"/>
            <p:cNvSpPr/>
            <p:nvPr/>
          </p:nvSpPr>
          <p:spPr bwMode="auto">
            <a:xfrm>
              <a:off x="467544" y="6262087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CaixaDeTexto 83"/>
            <p:cNvSpPr txBox="1"/>
            <p:nvPr/>
          </p:nvSpPr>
          <p:spPr>
            <a:xfrm>
              <a:off x="468462" y="6320353"/>
              <a:ext cx="8208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Brasília/DF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Filtro: 10+ anos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(2.246.100) 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(636.000).</a:t>
              </a:r>
            </a:p>
          </p:txBody>
        </p:sp>
        <p:sp>
          <p:nvSpPr>
            <p:cNvPr id="85" name="Arredondar Retângulo em um Canto Diagonal 84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28% de cobertura (636.000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87" name="Mais 86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Igual 87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9" name="Mais 88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Igual 89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1" name="Mais 90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Igual 91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3" name="Mais 92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Igual 93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0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Brasília</a:t>
              </a:r>
            </a:p>
          </p:txBody>
        </p:sp>
        <p:sp>
          <p:nvSpPr>
            <p:cNvPr id="38" name="Retângulo 37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33" name="Retângulo 32"/>
            <p:cNvSpPr/>
            <p:nvPr/>
          </p:nvSpPr>
          <p:spPr bwMode="auto">
            <a:xfrm>
              <a:off x="467544" y="6262087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468462" y="6320353"/>
              <a:ext cx="8208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Brasília/DF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Filtro: 10+ anos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(2.246.100) 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(636.000).</a:t>
              </a:r>
            </a:p>
          </p:txBody>
        </p:sp>
        <p:sp>
          <p:nvSpPr>
            <p:cNvPr id="37" name="Retângulo de cantos arredondados 36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de cantos arredondados 38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http://www.seomofo.com/downloads/new-google-logo-knockoff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1458" y="1842982"/>
              <a:ext cx="1313730" cy="47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de cantos arredondados 60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57%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+ 10,4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+ 14,1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tângulo de cantos arredondados 72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CaixaDeTexto 73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29%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+ 18,7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+ 20,4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2" name="Picture 4" descr="http://sys2.sbgf.org.br/portal/images/stories/faceboo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671" y="1807159"/>
              <a:ext cx="526039" cy="526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http://www.fanamol.pt/loja/images/youtube_log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64794" y="1847542"/>
              <a:ext cx="1082130" cy="46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0" descr="http://softwarelivre.org/articles/0043/5047/logo_globo_bran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19177" y="1787382"/>
              <a:ext cx="910947" cy="56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Arredondar Retângulo em um Canto Diagonal 84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28% de cobertura (636.000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87" name="Mais 86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Igual 87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9" name="Mais 88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Igual 89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1" name="Mais 90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Igual 91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3" name="Mais 92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Igual 93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8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Brasília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32" name="Retângulo 31"/>
            <p:cNvSpPr/>
            <p:nvPr/>
          </p:nvSpPr>
          <p:spPr bwMode="auto">
            <a:xfrm>
              <a:off x="467544" y="6262087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468462" y="6320353"/>
              <a:ext cx="8208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Brasília/DF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Filtro: 10+ anos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(2.246.100) 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(636.000).</a:t>
              </a:r>
            </a:p>
          </p:txBody>
        </p:sp>
        <p:sp>
          <p:nvSpPr>
            <p:cNvPr id="37" name="Retângulo de cantos arredondados 36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de cantos arredondados 37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de cantos arredondados 57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46%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+ 20,1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43%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+ 22,2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Retângulo de cantos arredondados 70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CaixaDeTexto 71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+ 21,9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+ 24,8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0" name="Picture 2" descr="http://1.bp.blogspot.com/-rqB_eKPZ0Gs/Tgp3PrHHtrI/AAAAAAAADQI/_dnAIP84G8Y/s1600/clube%2Bfm%2Bbrasili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06307" y="1743742"/>
              <a:ext cx="884031" cy="62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http://www.radioatividade.com.br/novosite/wp-content/themes/starblog/images/log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93591" y="1812984"/>
              <a:ext cx="1653133" cy="490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7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86029" y="1743742"/>
              <a:ext cx="647766" cy="67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9" descr="http://2.bp.blogspot.com/-L67hXRT5jvI/USl0_xlCfmI/AAAAAAAANps/wQ-DKZSLdow/s1600/RADIO_JK_FM_BRASILIA_DF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6420" y="1757605"/>
              <a:ext cx="712237" cy="64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Arredondar Retângulo em um Canto Diagonal 83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28% de cobertura (636.000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5" name="Imagem 8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86" name="Mais 85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Igual 86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8" name="Mais 87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Igual 88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0" name="Mais 89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Igual 90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2" name="Mais 91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Igual 92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3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Brasília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38" name="Retângulo 37"/>
            <p:cNvSpPr/>
            <p:nvPr/>
          </p:nvSpPr>
          <p:spPr bwMode="auto">
            <a:xfrm>
              <a:off x="467544" y="6262087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468462" y="6320353"/>
              <a:ext cx="8208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Brasília/DF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Filtro: 10+ anos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(2.246.100) 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(636.000).</a:t>
              </a:r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+ 27,6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29%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+ 27,6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29%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+ 28,0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29%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+ 28,0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9" name="Picture 5" descr="http://upload.wikimedia.org/wikipedia/commons/thumb/9/98/Jovem_Pan_AM_logo.svg/200px-Jovem_Pan_AM_logo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72" y="1780328"/>
              <a:ext cx="1020569" cy="571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180" y="1746573"/>
              <a:ext cx="648529" cy="648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138" y="1746573"/>
              <a:ext cx="931221" cy="648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0051" y="1764291"/>
              <a:ext cx="1085580" cy="587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Arredondar Retângulo em um Canto Diagonal 62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28% de cobertura (636.000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65" name="Mais 64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Igual 65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Mais 66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Igual 67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9" name="Mais 68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Igual 69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1" name="Mais 70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Igual 71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1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Brasília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38" name="Retângulo 37"/>
            <p:cNvSpPr/>
            <p:nvPr/>
          </p:nvSpPr>
          <p:spPr bwMode="auto">
            <a:xfrm>
              <a:off x="467544" y="6262087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468462" y="6320353"/>
              <a:ext cx="8208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Brasília/DF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Filtro: 10+ anos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(2.246.100) 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(636.000).</a:t>
              </a:r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+ 25,1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+ 26,4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9" name="Picture 2" descr="http://kondzilla.com/images/logo_vej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5964" y="1734333"/>
              <a:ext cx="1244717" cy="67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://thonilitsz.arq.br/wp-content/uploads/2013/12/logo-original-CARAS_pequeno-c%C3%B3pi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714" y="1780943"/>
              <a:ext cx="1123553" cy="5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http://1.bp.blogspot.com/-ozhzj5tCNT8/T2DuXkA23EI/AAAAAAAAAPE/YxEF-ZKCs_Y/s1600/isto%C3%A9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78772" y="1765607"/>
              <a:ext cx="1656185" cy="584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95658" y="1775407"/>
              <a:ext cx="1157986" cy="565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Arredondar Retângulo em um Canto Diagonal 62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28% de cobertura (636.000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65" name="Mais 64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Igual 65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Mais 66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Igual 67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9" name="Mais 68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Igual 69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1" name="Mais 70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Igual 71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Brasília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38" name="Retângulo 37"/>
            <p:cNvSpPr/>
            <p:nvPr/>
          </p:nvSpPr>
          <p:spPr bwMode="auto">
            <a:xfrm>
              <a:off x="467544" y="6262087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468462" y="6320353"/>
              <a:ext cx="8208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Brasília/DF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Filtro: 10+ anos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(2.246.100) 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(636.000).</a:t>
              </a:r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+ 20,5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+ 26,6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+ 26,3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9" name="Picture 2" descr="http://www.dasein.com.br/files/blog/logo-correio-braziliense_137471205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91" y="1788098"/>
              <a:ext cx="1644425" cy="565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85256" y="1728413"/>
              <a:ext cx="1283594" cy="684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5" descr="http://fastrackids.com.br/wp-content/uploads/2012/03/logo-jornal-brasilia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16872" y="1842774"/>
              <a:ext cx="1572146" cy="439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7" descr="http://www.jornaldebrasilia.com.br/flip/img_empresas/2012042417082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74669" y="1710293"/>
              <a:ext cx="793563" cy="704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Arredondar Retângulo em um Canto Diagonal 62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28% de cobertura (636.000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65" name="Mais 64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Igual 65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Mais 66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Igual 67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9" name="Mais 68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Igual 69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1" name="Mais 70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Igual 71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1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Brasília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21" name="Retângulo 20"/>
            <p:cNvSpPr/>
            <p:nvPr/>
          </p:nvSpPr>
          <p:spPr bwMode="auto">
            <a:xfrm>
              <a:off x="467544" y="6262087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468462" y="6320353"/>
              <a:ext cx="8208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Brasília/DF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Filtro: 10+ anos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(2.246.100) 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(636.000).</a:t>
              </a:r>
            </a:p>
          </p:txBody>
        </p:sp>
        <p:sp>
          <p:nvSpPr>
            <p:cNvPr id="25" name="Retângulo de cantos arredondados 24"/>
            <p:cNvSpPr/>
            <p:nvPr/>
          </p:nvSpPr>
          <p:spPr>
            <a:xfrm>
              <a:off x="2563069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de cantos arredondados 25"/>
            <p:cNvSpPr/>
            <p:nvPr/>
          </p:nvSpPr>
          <p:spPr>
            <a:xfrm>
              <a:off x="464179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2563069" y="1806724"/>
              <a:ext cx="1946424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Relógios</a:t>
              </a: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49%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Mais 27"/>
            <p:cNvSpPr/>
            <p:nvPr/>
          </p:nvSpPr>
          <p:spPr>
            <a:xfrm>
              <a:off x="3248249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Igual 28"/>
            <p:cNvSpPr/>
            <p:nvPr/>
          </p:nvSpPr>
          <p:spPr>
            <a:xfrm>
              <a:off x="3248249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4641799" y="1863874"/>
              <a:ext cx="194642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Abrigo de Ônibus</a:t>
              </a: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75%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80%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Mais 30"/>
            <p:cNvSpPr/>
            <p:nvPr/>
          </p:nvSpPr>
          <p:spPr>
            <a:xfrm>
              <a:off x="532697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Igual 31"/>
            <p:cNvSpPr/>
            <p:nvPr/>
          </p:nvSpPr>
          <p:spPr>
            <a:xfrm>
              <a:off x="532697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4" name="Arredondar Retângulo em um Canto Diagonal 33"/>
            <p:cNvSpPr/>
            <p:nvPr/>
          </p:nvSpPr>
          <p:spPr>
            <a:xfrm>
              <a:off x="2568470" y="3344706"/>
              <a:ext cx="4019754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28% </a:t>
              </a: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 </a:t>
              </a:r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pt-B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(636.000 </a:t>
              </a: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pessoas)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74415" y="2852936"/>
            <a:ext cx="820127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é uma empresa líder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em mídia out </a:t>
            </a:r>
            <a:r>
              <a:rPr lang="pt-BR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home no Brasil,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que engloba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soluções de comunicação em transporte público nas principais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cidades.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Surgimos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unir relevância de conteúdo e resultado para os anunciantes, tornando-se um canal de TV fora de casa. </a:t>
            </a: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Hoje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, todo o conteúdo da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impacta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13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 milhões de pessoas, por meio de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40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mil pontos (telas e painéis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atuação em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metrô,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ônibus, terminais rodoviários e orla marítima,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estamos presentes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nas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26 principais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cidades do País.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90" y="1772816"/>
            <a:ext cx="3347864" cy="88718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O maior grupo de veículos 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Out </a:t>
              </a:r>
              <a:r>
                <a:rPr lang="pt-BR" sz="2300" b="1" i="1" dirty="0" err="1">
                  <a:solidFill>
                    <a:schemeClr val="bg1"/>
                  </a:solidFill>
                  <a:latin typeface="Verdana" pitchFamily="34" charset="0"/>
                </a:rPr>
                <a:t>of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 Home</a:t>
              </a:r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 do Brasil</a:t>
              </a:r>
            </a:p>
          </p:txBody>
        </p:sp>
        <p:sp>
          <p:nvSpPr>
            <p:cNvPr id="10" name="Retângulo 9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7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539552" y="2080134"/>
            <a:ext cx="2456275" cy="3653122"/>
            <a:chOff x="539552" y="2080134"/>
            <a:chExt cx="2456275" cy="3653122"/>
          </a:xfrm>
        </p:grpSpPr>
        <p:grpSp>
          <p:nvGrpSpPr>
            <p:cNvPr id="75" name="Grupo 74"/>
            <p:cNvGrpSpPr/>
            <p:nvPr/>
          </p:nvGrpSpPr>
          <p:grpSpPr>
            <a:xfrm>
              <a:off x="539552" y="3385803"/>
              <a:ext cx="2456275" cy="1034473"/>
              <a:chOff x="611560" y="1186532"/>
              <a:chExt cx="2456275" cy="1034473"/>
            </a:xfrm>
          </p:grpSpPr>
          <p:sp>
            <p:nvSpPr>
              <p:cNvPr id="76" name="Retângulo 75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77" name="Retângulo 76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ÔNIBUS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8" name="Retângulo 77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79" name="Retângulo 78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0" name="Grupo 79"/>
            <p:cNvGrpSpPr/>
            <p:nvPr/>
          </p:nvGrpSpPr>
          <p:grpSpPr>
            <a:xfrm>
              <a:off x="539552" y="4698783"/>
              <a:ext cx="2456275" cy="1034473"/>
              <a:chOff x="611560" y="1186532"/>
              <a:chExt cx="2456275" cy="1034473"/>
            </a:xfrm>
          </p:grpSpPr>
          <p:sp>
            <p:nvSpPr>
              <p:cNvPr id="81" name="Retângulo 80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2" name="Retângulo 81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RODOVIÁRIAS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3" name="Retângulo 82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4" name="Retângulo 83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" name="Grupo 1"/>
            <p:cNvGrpSpPr/>
            <p:nvPr/>
          </p:nvGrpSpPr>
          <p:grpSpPr>
            <a:xfrm>
              <a:off x="539552" y="2080134"/>
              <a:ext cx="2456275" cy="1034473"/>
              <a:chOff x="611560" y="1186532"/>
              <a:chExt cx="2456275" cy="1034473"/>
            </a:xfrm>
          </p:grpSpPr>
          <p:sp>
            <p:nvSpPr>
              <p:cNvPr id="50" name="Retângulo 49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48" name="Retângulo 47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METRÔ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9" name="Retângulo 48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51" name="Retângulo 50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28" name="Imagem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8768" y="4982970"/>
              <a:ext cx="1257842" cy="720478"/>
            </a:xfrm>
            <a:prstGeom prst="rect">
              <a:avLst/>
            </a:prstGeom>
          </p:spPr>
        </p:pic>
        <p:pic>
          <p:nvPicPr>
            <p:cNvPr id="30" name="Imagem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561" y="2367723"/>
              <a:ext cx="1255363" cy="718108"/>
            </a:xfrm>
            <a:prstGeom prst="rect">
              <a:avLst/>
            </a:prstGeom>
          </p:spPr>
        </p:pic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3" r="9273" b="29590"/>
            <a:stretch/>
          </p:blipFill>
          <p:spPr>
            <a:xfrm>
              <a:off x="1127325" y="3668547"/>
              <a:ext cx="1280728" cy="731838"/>
            </a:xfrm>
            <a:prstGeom prst="rect">
              <a:avLst/>
            </a:prstGeom>
          </p:spPr>
        </p:pic>
      </p:grpSp>
      <p:pic>
        <p:nvPicPr>
          <p:cNvPr id="71" name="Imagem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48680"/>
            <a:ext cx="1391409" cy="460122"/>
          </a:xfrm>
          <a:prstGeom prst="rect">
            <a:avLst/>
          </a:prstGeom>
        </p:spPr>
      </p:pic>
      <p:grpSp>
        <p:nvGrpSpPr>
          <p:cNvPr id="72" name="Grupo 71"/>
          <p:cNvGrpSpPr/>
          <p:nvPr/>
        </p:nvGrpSpPr>
        <p:grpSpPr>
          <a:xfrm>
            <a:off x="361701" y="619671"/>
            <a:ext cx="8386763" cy="476498"/>
            <a:chOff x="361701" y="936278"/>
            <a:chExt cx="8386763" cy="476498"/>
          </a:xfrm>
        </p:grpSpPr>
        <p:sp>
          <p:nvSpPr>
            <p:cNvPr id="7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Mapa de Cobertura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74" name="Retângulo 7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3530922" y="1708974"/>
            <a:ext cx="5289550" cy="4752381"/>
            <a:chOff x="3530922" y="1708974"/>
            <a:chExt cx="5289550" cy="4752381"/>
          </a:xfrm>
        </p:grpSpPr>
        <p:sp>
          <p:nvSpPr>
            <p:cNvPr id="53" name="Retângulo 52"/>
            <p:cNvSpPr/>
            <p:nvPr/>
          </p:nvSpPr>
          <p:spPr bwMode="auto">
            <a:xfrm>
              <a:off x="3530922" y="2473645"/>
              <a:ext cx="5289550" cy="3793124"/>
            </a:xfrm>
            <a:prstGeom prst="rect">
              <a:avLst/>
            </a:prstGeom>
            <a:noFill/>
            <a:ln w="9525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pic>
          <p:nvPicPr>
            <p:cNvPr id="54" name="Imagem 9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622" y="3409950"/>
              <a:ext cx="5276850" cy="192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510" y="1708974"/>
              <a:ext cx="4780953" cy="4752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0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tvMinuto (15).jpg"/>
          <p:cNvPicPr>
            <a:picLocks noChangeAspect="1"/>
          </p:cNvPicPr>
          <p:nvPr/>
        </p:nvPicPr>
        <p:blipFill>
          <a:blip r:embed="rId2" cstate="email">
            <a:lum contrast="-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2664296" cy="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/>
          <p:cNvGrpSpPr/>
          <p:nvPr/>
        </p:nvGrpSpPr>
        <p:grpSpPr>
          <a:xfrm>
            <a:off x="361701" y="510327"/>
            <a:ext cx="8386763" cy="830441"/>
            <a:chOff x="361701" y="936278"/>
            <a:chExt cx="8386763" cy="830441"/>
          </a:xfrm>
        </p:grpSpPr>
        <p:sp>
          <p:nvSpPr>
            <p:cNvPr id="4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Metrô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7" name="Imagem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467544" y="1883852"/>
            <a:ext cx="8208912" cy="4622614"/>
            <a:chOff x="467544" y="1883852"/>
            <a:chExt cx="8208912" cy="4622614"/>
          </a:xfrm>
        </p:grpSpPr>
        <p:grpSp>
          <p:nvGrpSpPr>
            <p:cNvPr id="5" name="Grupo 3"/>
            <p:cNvGrpSpPr>
              <a:grpSpLocks/>
            </p:cNvGrpSpPr>
            <p:nvPr/>
          </p:nvGrpSpPr>
          <p:grpSpPr bwMode="auto">
            <a:xfrm>
              <a:off x="1961381" y="1890203"/>
              <a:ext cx="5022850" cy="982663"/>
              <a:chOff x="669924" y="2535238"/>
              <a:chExt cx="5022851" cy="982229"/>
            </a:xfrm>
          </p:grpSpPr>
          <p:grpSp>
            <p:nvGrpSpPr>
              <p:cNvPr id="32" name="Grupo 73"/>
              <p:cNvGrpSpPr>
                <a:grpSpLocks/>
              </p:cNvGrpSpPr>
              <p:nvPr/>
            </p:nvGrpSpPr>
            <p:grpSpPr bwMode="auto">
              <a:xfrm>
                <a:off x="669924" y="2535238"/>
                <a:ext cx="5022851" cy="982229"/>
                <a:chOff x="-513716" y="2560229"/>
                <a:chExt cx="5218549" cy="982569"/>
              </a:xfrm>
            </p:grpSpPr>
            <p:sp>
              <p:nvSpPr>
                <p:cNvPr id="34" name="Retângulo 33"/>
                <p:cNvSpPr/>
                <p:nvPr/>
              </p:nvSpPr>
              <p:spPr>
                <a:xfrm>
                  <a:off x="-513716" y="2560229"/>
                  <a:ext cx="5218549" cy="98256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-498871" y="2633247"/>
                  <a:ext cx="46182" cy="163497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33" name="Retângulo 1"/>
              <p:cNvSpPr>
                <a:spLocks noChangeArrowheads="1"/>
              </p:cNvSpPr>
              <p:nvPr/>
            </p:nvSpPr>
            <p:spPr bwMode="auto">
              <a:xfrm>
                <a:off x="915987" y="2540841"/>
                <a:ext cx="4776788" cy="9690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 veículo de maior cobertura do segmento digital </a:t>
                </a:r>
                <a:r>
                  <a:rPr lang="pt-BR" sz="20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Out </a:t>
                </a:r>
                <a:r>
                  <a:rPr lang="pt-BR" sz="2000" b="1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pt-BR" sz="20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Home</a:t>
                </a:r>
              </a:p>
            </p:txBody>
          </p:sp>
        </p:grpSp>
        <p:grpSp>
          <p:nvGrpSpPr>
            <p:cNvPr id="8" name="Grupo 134"/>
            <p:cNvGrpSpPr>
              <a:grpSpLocks/>
            </p:cNvGrpSpPr>
            <p:nvPr/>
          </p:nvGrpSpPr>
          <p:grpSpPr bwMode="auto">
            <a:xfrm>
              <a:off x="7122344" y="1883852"/>
              <a:ext cx="1547812" cy="1006475"/>
              <a:chOff x="7342332" y="2377349"/>
              <a:chExt cx="1547667" cy="1007199"/>
            </a:xfrm>
          </p:grpSpPr>
          <p:sp>
            <p:nvSpPr>
              <p:cNvPr id="23" name="Retângulo 22"/>
              <p:cNvSpPr/>
              <p:nvPr/>
            </p:nvSpPr>
            <p:spPr bwMode="auto">
              <a:xfrm>
                <a:off x="7342332" y="2377349"/>
                <a:ext cx="1547667" cy="1007199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grpSp>
            <p:nvGrpSpPr>
              <p:cNvPr id="24" name="Grupo 10"/>
              <p:cNvGrpSpPr>
                <a:grpSpLocks/>
              </p:cNvGrpSpPr>
              <p:nvPr/>
            </p:nvGrpSpPr>
            <p:grpSpPr bwMode="auto">
              <a:xfrm>
                <a:off x="7847052" y="2391638"/>
                <a:ext cx="641572" cy="826130"/>
                <a:chOff x="2517579" y="4173264"/>
                <a:chExt cx="641910" cy="825262"/>
              </a:xfrm>
            </p:grpSpPr>
            <p:grpSp>
              <p:nvGrpSpPr>
                <p:cNvPr id="25" name="Grupo 7"/>
                <p:cNvGrpSpPr>
                  <a:grpSpLocks/>
                </p:cNvGrpSpPr>
                <p:nvPr/>
              </p:nvGrpSpPr>
              <p:grpSpPr bwMode="auto">
                <a:xfrm>
                  <a:off x="2517579" y="4173264"/>
                  <a:ext cx="641910" cy="825262"/>
                  <a:chOff x="4067689" y="4130688"/>
                  <a:chExt cx="641910" cy="825262"/>
                </a:xfrm>
              </p:grpSpPr>
              <p:pic>
                <p:nvPicPr>
                  <p:cNvPr id="27" name="Imagem 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67689" y="4466940"/>
                    <a:ext cx="641910" cy="4890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" name="Retângulo 27"/>
                  <p:cNvSpPr/>
                  <p:nvPr/>
                </p:nvSpPr>
                <p:spPr>
                  <a:xfrm>
                    <a:off x="4277388" y="4443330"/>
                    <a:ext cx="149290" cy="460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pt-BR"/>
                  </a:p>
                </p:txBody>
              </p:sp>
              <p:sp>
                <p:nvSpPr>
                  <p:cNvPr id="29" name="Retângulo 28"/>
                  <p:cNvSpPr/>
                  <p:nvPr/>
                </p:nvSpPr>
                <p:spPr>
                  <a:xfrm rot="5400000">
                    <a:off x="4185402" y="4267152"/>
                    <a:ext cx="336438" cy="635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pt-BR"/>
                  </a:p>
                </p:txBody>
              </p:sp>
            </p:grpSp>
            <p:sp>
              <p:nvSpPr>
                <p:cNvPr id="26" name="Retângulo 25"/>
                <p:cNvSpPr/>
                <p:nvPr/>
              </p:nvSpPr>
              <p:spPr>
                <a:xfrm rot="5400000">
                  <a:off x="2965594" y="4609655"/>
                  <a:ext cx="233286" cy="937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</p:grpSp>
        </p:grpSp>
        <p:grpSp>
          <p:nvGrpSpPr>
            <p:cNvPr id="14" name="Grupo 13"/>
            <p:cNvGrpSpPr/>
            <p:nvPr/>
          </p:nvGrpSpPr>
          <p:grpSpPr>
            <a:xfrm>
              <a:off x="467544" y="1883852"/>
              <a:ext cx="1346200" cy="1066243"/>
              <a:chOff x="467544" y="1883852"/>
              <a:chExt cx="1346200" cy="1066243"/>
            </a:xfrm>
          </p:grpSpPr>
          <p:grpSp>
            <p:nvGrpSpPr>
              <p:cNvPr id="7" name="Grupo 88"/>
              <p:cNvGrpSpPr>
                <a:grpSpLocks/>
              </p:cNvGrpSpPr>
              <p:nvPr/>
            </p:nvGrpSpPr>
            <p:grpSpPr bwMode="auto">
              <a:xfrm>
                <a:off x="467544" y="1883852"/>
                <a:ext cx="1346200" cy="981451"/>
                <a:chOff x="911226" y="2522386"/>
                <a:chExt cx="1345649" cy="981186"/>
              </a:xfrm>
            </p:grpSpPr>
            <p:sp>
              <p:nvSpPr>
                <p:cNvPr id="30" name="Retângulo 29"/>
                <p:cNvSpPr/>
                <p:nvPr/>
              </p:nvSpPr>
              <p:spPr>
                <a:xfrm>
                  <a:off x="911226" y="2522386"/>
                  <a:ext cx="1345649" cy="9811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920747" y="2608088"/>
                  <a:ext cx="47606" cy="16505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12" name="Picture 5" descr="C:\Users\mricardo\Desktop\desktop\Icones\metro icone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740" y="1937192"/>
                <a:ext cx="871160" cy="78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5"/>
              <p:cNvSpPr/>
              <p:nvPr/>
            </p:nvSpPr>
            <p:spPr>
              <a:xfrm>
                <a:off x="758821" y="2534597"/>
                <a:ext cx="720079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Metrô</a:t>
                </a:r>
              </a:p>
            </p:txBody>
          </p:sp>
        </p:grpSp>
        <p:grpSp>
          <p:nvGrpSpPr>
            <p:cNvPr id="3" name="Grupo 2"/>
            <p:cNvGrpSpPr/>
            <p:nvPr/>
          </p:nvGrpSpPr>
          <p:grpSpPr>
            <a:xfrm>
              <a:off x="4253551" y="3057011"/>
              <a:ext cx="4413379" cy="630000"/>
              <a:chOff x="4253551" y="3057011"/>
              <a:chExt cx="4413379" cy="630000"/>
            </a:xfrm>
          </p:grpSpPr>
          <p:sp>
            <p:nvSpPr>
              <p:cNvPr id="17" name="Retângulo 16"/>
              <p:cNvSpPr/>
              <p:nvPr/>
            </p:nvSpPr>
            <p:spPr bwMode="auto">
              <a:xfrm>
                <a:off x="4253551" y="3057011"/>
                <a:ext cx="4403180" cy="630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Retângulo 17"/>
              <p:cNvSpPr/>
              <p:nvPr/>
            </p:nvSpPr>
            <p:spPr bwMode="auto">
              <a:xfrm>
                <a:off x="4264918" y="3191500"/>
                <a:ext cx="67992" cy="219876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Retângulo 39"/>
              <p:cNvSpPr/>
              <p:nvPr/>
            </p:nvSpPr>
            <p:spPr bwMode="auto">
              <a:xfrm>
                <a:off x="4716015" y="3184401"/>
                <a:ext cx="3950915" cy="361951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pt-BR" b="1" dirty="0" smtClean="0">
                    <a:latin typeface="Arial" pitchFamily="34" charset="0"/>
                    <a:cs typeface="Arial" pitchFamily="34" charset="0"/>
                  </a:rPr>
                  <a:t>BRASÍLIA</a:t>
                </a:r>
                <a:endParaRPr lang="pt-BR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5" name="Grupo 64"/>
            <p:cNvGrpSpPr/>
            <p:nvPr/>
          </p:nvGrpSpPr>
          <p:grpSpPr>
            <a:xfrm>
              <a:off x="4253551" y="3717032"/>
              <a:ext cx="4420425" cy="417318"/>
              <a:chOff x="4469575" y="4005338"/>
              <a:chExt cx="4420425" cy="417318"/>
            </a:xfrm>
          </p:grpSpPr>
          <p:sp>
            <p:nvSpPr>
              <p:cNvPr id="66" name="Retângulo 65"/>
              <p:cNvSpPr/>
              <p:nvPr/>
            </p:nvSpPr>
            <p:spPr bwMode="auto">
              <a:xfrm>
                <a:off x="4469575" y="4005338"/>
                <a:ext cx="4410398" cy="41731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7" name="Retângulo 66"/>
              <p:cNvSpPr/>
              <p:nvPr/>
            </p:nvSpPr>
            <p:spPr bwMode="auto">
              <a:xfrm>
                <a:off x="4469575" y="4077346"/>
                <a:ext cx="67981" cy="163066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8" name="Retângulo 85"/>
              <p:cNvSpPr>
                <a:spLocks noChangeArrowheads="1"/>
              </p:cNvSpPr>
              <p:nvPr/>
            </p:nvSpPr>
            <p:spPr bwMode="auto">
              <a:xfrm>
                <a:off x="4590226" y="4058296"/>
                <a:ext cx="429977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19 trens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com 608 telas / 23 estações com 192 telas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9" name="Grupo 68"/>
            <p:cNvGrpSpPr/>
            <p:nvPr/>
          </p:nvGrpSpPr>
          <p:grpSpPr>
            <a:xfrm>
              <a:off x="473647" y="3140968"/>
              <a:ext cx="3603822" cy="2856381"/>
              <a:chOff x="683568" y="3236915"/>
              <a:chExt cx="3603822" cy="2856381"/>
            </a:xfrm>
          </p:grpSpPr>
          <p:sp>
            <p:nvSpPr>
              <p:cNvPr id="70" name="Retângulo 69"/>
              <p:cNvSpPr/>
              <p:nvPr/>
            </p:nvSpPr>
            <p:spPr bwMode="auto">
              <a:xfrm>
                <a:off x="687390" y="3236915"/>
                <a:ext cx="3600000" cy="285638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71" name="Picture 6" descr="C:\Users\TV-Minuto\Pictures\deletar teste\Fotos com estrela\tv minuto -209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59532" y="3328417"/>
                <a:ext cx="3352428" cy="269138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2" name="Retângulo 71"/>
              <p:cNvSpPr/>
              <p:nvPr/>
            </p:nvSpPr>
            <p:spPr bwMode="auto">
              <a:xfrm>
                <a:off x="683568" y="3356992"/>
                <a:ext cx="67992" cy="219877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73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912" y="3952550"/>
              <a:ext cx="4550544" cy="25059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74" name="Grupo 73"/>
            <p:cNvGrpSpPr/>
            <p:nvPr/>
          </p:nvGrpSpPr>
          <p:grpSpPr>
            <a:xfrm>
              <a:off x="473647" y="6089148"/>
              <a:ext cx="3603822" cy="417318"/>
              <a:chOff x="4469575" y="4005338"/>
              <a:chExt cx="3603822" cy="417318"/>
            </a:xfrm>
          </p:grpSpPr>
          <p:sp>
            <p:nvSpPr>
              <p:cNvPr id="75" name="Retângulo 74"/>
              <p:cNvSpPr/>
              <p:nvPr/>
            </p:nvSpPr>
            <p:spPr bwMode="auto">
              <a:xfrm>
                <a:off x="4469575" y="4005338"/>
                <a:ext cx="3603822" cy="41731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tângulo 75"/>
              <p:cNvSpPr/>
              <p:nvPr/>
            </p:nvSpPr>
            <p:spPr bwMode="auto">
              <a:xfrm>
                <a:off x="4469575" y="4077346"/>
                <a:ext cx="67981" cy="163066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Retângulo 85"/>
              <p:cNvSpPr>
                <a:spLocks noChangeArrowheads="1"/>
              </p:cNvSpPr>
              <p:nvPr/>
            </p:nvSpPr>
            <p:spPr bwMode="auto">
              <a:xfrm>
                <a:off x="4590226" y="4039246"/>
                <a:ext cx="348317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200 mil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pessoas por dia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6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farm3.static.flickr.com/2774/4022186172_fe84c0d673_b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2664296" cy="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/>
          <p:cNvGrpSpPr/>
          <p:nvPr/>
        </p:nvGrpSpPr>
        <p:grpSpPr>
          <a:xfrm>
            <a:off x="361701" y="620688"/>
            <a:ext cx="8386763" cy="830441"/>
            <a:chOff x="361701" y="936278"/>
            <a:chExt cx="8386763" cy="830441"/>
          </a:xfrm>
        </p:grpSpPr>
        <p:sp>
          <p:nvSpPr>
            <p:cNvPr id="5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Ônibus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0" name="Imagem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64370" y="1772816"/>
            <a:ext cx="8202612" cy="4536504"/>
            <a:chOff x="464370" y="1772816"/>
            <a:chExt cx="8202612" cy="4536504"/>
          </a:xfrm>
        </p:grpSpPr>
        <p:grpSp>
          <p:nvGrpSpPr>
            <p:cNvPr id="5" name="Grupo 15"/>
            <p:cNvGrpSpPr>
              <a:grpSpLocks/>
            </p:cNvGrpSpPr>
            <p:nvPr/>
          </p:nvGrpSpPr>
          <p:grpSpPr bwMode="auto">
            <a:xfrm>
              <a:off x="7319195" y="1772816"/>
              <a:ext cx="1347787" cy="725487"/>
              <a:chOff x="3813363" y="2710657"/>
              <a:chExt cx="1346910" cy="724726"/>
            </a:xfrm>
          </p:grpSpPr>
          <p:sp>
            <p:nvSpPr>
              <p:cNvPr id="50" name="Retângulo 49"/>
              <p:cNvSpPr/>
              <p:nvPr/>
            </p:nvSpPr>
            <p:spPr bwMode="auto">
              <a:xfrm>
                <a:off x="3813363" y="2710657"/>
                <a:ext cx="1346910" cy="724726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51" name="Imagem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544" y="2781342"/>
                <a:ext cx="467903" cy="5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upo 113"/>
            <p:cNvGrpSpPr>
              <a:grpSpLocks/>
            </p:cNvGrpSpPr>
            <p:nvPr/>
          </p:nvGrpSpPr>
          <p:grpSpPr bwMode="auto">
            <a:xfrm>
              <a:off x="464370" y="1772821"/>
              <a:ext cx="6792912" cy="719138"/>
              <a:chOff x="5254624" y="2709866"/>
              <a:chExt cx="6792912" cy="719140"/>
            </a:xfrm>
          </p:grpSpPr>
          <p:grpSp>
            <p:nvGrpSpPr>
              <p:cNvPr id="46" name="Grupo 20"/>
              <p:cNvGrpSpPr>
                <a:grpSpLocks/>
              </p:cNvGrpSpPr>
              <p:nvPr/>
            </p:nvGrpSpPr>
            <p:grpSpPr bwMode="auto">
              <a:xfrm>
                <a:off x="5254624" y="2709866"/>
                <a:ext cx="6792912" cy="719140"/>
                <a:chOff x="5254043" y="2710656"/>
                <a:chExt cx="6794181" cy="718385"/>
              </a:xfrm>
            </p:grpSpPr>
            <p:sp>
              <p:nvSpPr>
                <p:cNvPr id="48" name="Retângulo 47"/>
                <p:cNvSpPr/>
                <p:nvPr/>
              </p:nvSpPr>
              <p:spPr bwMode="auto">
                <a:xfrm>
                  <a:off x="5254043" y="2710656"/>
                  <a:ext cx="6794181" cy="718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dirty="0"/>
                </a:p>
              </p:txBody>
            </p:sp>
            <p:sp>
              <p:nvSpPr>
                <p:cNvPr id="49" name="Retângulo 80"/>
                <p:cNvSpPr>
                  <a:spLocks noChangeArrowheads="1"/>
                </p:cNvSpPr>
                <p:nvPr/>
              </p:nvSpPr>
              <p:spPr bwMode="auto">
                <a:xfrm>
                  <a:off x="5622412" y="2754594"/>
                  <a:ext cx="6286086" cy="6456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pt-B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Maior plataforma de mídia em </a:t>
                  </a:r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ônibus, </a:t>
                  </a:r>
                </a:p>
                <a:p>
                  <a:pPr algn="ctr"/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o principal meio de transporte no país.</a:t>
                  </a:r>
                  <a:endPara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7" name="Retângulo 46"/>
              <p:cNvSpPr/>
              <p:nvPr/>
            </p:nvSpPr>
            <p:spPr bwMode="auto">
              <a:xfrm>
                <a:off x="5270499" y="2800348"/>
                <a:ext cx="68262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" name="Grupo 2"/>
            <p:cNvGrpSpPr/>
            <p:nvPr/>
          </p:nvGrpSpPr>
          <p:grpSpPr>
            <a:xfrm>
              <a:off x="545258" y="2621039"/>
              <a:ext cx="4009824" cy="587186"/>
              <a:chOff x="545258" y="2621039"/>
              <a:chExt cx="4009824" cy="587186"/>
            </a:xfrm>
          </p:grpSpPr>
          <p:sp>
            <p:nvSpPr>
              <p:cNvPr id="27" name="Retângulo 26"/>
              <p:cNvSpPr/>
              <p:nvPr/>
            </p:nvSpPr>
            <p:spPr bwMode="auto">
              <a:xfrm>
                <a:off x="545258" y="2621039"/>
                <a:ext cx="4009824" cy="587186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28" name="CaixaDeTexto 142"/>
              <p:cNvSpPr txBox="1">
                <a:spLocks noChangeArrowheads="1"/>
              </p:cNvSpPr>
              <p:nvPr/>
            </p:nvSpPr>
            <p:spPr bwMode="auto">
              <a:xfrm>
                <a:off x="694243" y="2737495"/>
                <a:ext cx="3860839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pt-BR" sz="1700" b="1" dirty="0" smtClean="0">
                    <a:solidFill>
                      <a:schemeClr val="bg1"/>
                    </a:solidFill>
                  </a:rPr>
                  <a:t>BRASÍLIA</a:t>
                </a:r>
                <a:endParaRPr lang="pt-BR" sz="1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tângulo 28"/>
              <p:cNvSpPr/>
              <p:nvPr/>
            </p:nvSpPr>
            <p:spPr bwMode="auto">
              <a:xfrm>
                <a:off x="559144" y="2628976"/>
                <a:ext cx="47625" cy="165100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0" name="Grupo 39"/>
            <p:cNvGrpSpPr/>
            <p:nvPr/>
          </p:nvGrpSpPr>
          <p:grpSpPr>
            <a:xfrm>
              <a:off x="551557" y="3448051"/>
              <a:ext cx="3999779" cy="899989"/>
              <a:chOff x="765102" y="3592067"/>
              <a:chExt cx="3280374" cy="899989"/>
            </a:xfrm>
          </p:grpSpPr>
          <p:sp>
            <p:nvSpPr>
              <p:cNvPr id="41" name="Retângulo 40"/>
              <p:cNvSpPr/>
              <p:nvPr/>
            </p:nvSpPr>
            <p:spPr bwMode="auto">
              <a:xfrm>
                <a:off x="765102" y="3592067"/>
                <a:ext cx="3280373" cy="899989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Retângulo 41"/>
              <p:cNvSpPr/>
              <p:nvPr/>
            </p:nvSpPr>
            <p:spPr bwMode="auto">
              <a:xfrm>
                <a:off x="765102" y="3710486"/>
                <a:ext cx="46361" cy="19360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Retângulo 85"/>
              <p:cNvSpPr>
                <a:spLocks noChangeArrowheads="1"/>
              </p:cNvSpPr>
              <p:nvPr/>
            </p:nvSpPr>
            <p:spPr bwMode="auto">
              <a:xfrm>
                <a:off x="885752" y="3625407"/>
                <a:ext cx="3159724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400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monitores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distribuindo conteúdo digital em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200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ônibus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44" name="Grupo 43"/>
            <p:cNvGrpSpPr/>
            <p:nvPr/>
          </p:nvGrpSpPr>
          <p:grpSpPr>
            <a:xfrm>
              <a:off x="4718496" y="2564904"/>
              <a:ext cx="3878908" cy="3744416"/>
              <a:chOff x="4932040" y="2852936"/>
              <a:chExt cx="3878908" cy="3744416"/>
            </a:xfrm>
          </p:grpSpPr>
          <p:sp>
            <p:nvSpPr>
              <p:cNvPr id="45" name="Retângulo 44"/>
              <p:cNvSpPr/>
              <p:nvPr/>
            </p:nvSpPr>
            <p:spPr bwMode="auto">
              <a:xfrm>
                <a:off x="4932040" y="2852936"/>
                <a:ext cx="3878908" cy="374441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tângulo 51"/>
              <p:cNvSpPr/>
              <p:nvPr/>
            </p:nvSpPr>
            <p:spPr bwMode="auto">
              <a:xfrm>
                <a:off x="4932040" y="2964537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78" name="Imagem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5" r="19971"/>
              <a:stretch/>
            </p:blipFill>
            <p:spPr>
              <a:xfrm>
                <a:off x="5076057" y="2915212"/>
                <a:ext cx="3672408" cy="3609395"/>
              </a:xfrm>
              <a:prstGeom prst="rect">
                <a:avLst/>
              </a:prstGeom>
            </p:spPr>
          </p:pic>
        </p:grpSp>
        <p:grpSp>
          <p:nvGrpSpPr>
            <p:cNvPr id="79" name="Grupo 78"/>
            <p:cNvGrpSpPr/>
            <p:nvPr/>
          </p:nvGrpSpPr>
          <p:grpSpPr>
            <a:xfrm>
              <a:off x="542031" y="4617243"/>
              <a:ext cx="4009302" cy="539949"/>
              <a:chOff x="755575" y="4761259"/>
              <a:chExt cx="4009302" cy="539949"/>
            </a:xfrm>
          </p:grpSpPr>
          <p:sp>
            <p:nvSpPr>
              <p:cNvPr id="80" name="Retângulo 79"/>
              <p:cNvSpPr/>
              <p:nvPr/>
            </p:nvSpPr>
            <p:spPr bwMode="auto">
              <a:xfrm>
                <a:off x="755575" y="4761259"/>
                <a:ext cx="4009302" cy="539949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Retângulo 80"/>
              <p:cNvSpPr/>
              <p:nvPr/>
            </p:nvSpPr>
            <p:spPr bwMode="auto">
              <a:xfrm>
                <a:off x="755575" y="4879678"/>
                <a:ext cx="56663" cy="19360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Retângulo 85"/>
              <p:cNvSpPr>
                <a:spLocks noChangeArrowheads="1"/>
              </p:cNvSpPr>
              <p:nvPr/>
            </p:nvSpPr>
            <p:spPr bwMode="auto">
              <a:xfrm>
                <a:off x="909117" y="4768577"/>
                <a:ext cx="3852670" cy="4160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160 mil</a:t>
                </a: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pessoas por dia.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61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5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Mídia digital indoor Terminais Rodoviários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4" name="Retângulo 5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5" name="Imagem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52999" y="1772816"/>
            <a:ext cx="8203512" cy="4752528"/>
            <a:chOff x="452999" y="1772816"/>
            <a:chExt cx="8203512" cy="4752528"/>
          </a:xfrm>
        </p:grpSpPr>
        <p:sp>
          <p:nvSpPr>
            <p:cNvPr id="5" name="Retângulo 4"/>
            <p:cNvSpPr/>
            <p:nvPr/>
          </p:nvSpPr>
          <p:spPr bwMode="auto">
            <a:xfrm>
              <a:off x="460944" y="1772816"/>
              <a:ext cx="134620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5"/>
            <p:cNvSpPr/>
            <p:nvPr/>
          </p:nvSpPr>
          <p:spPr bwMode="auto">
            <a:xfrm>
              <a:off x="470469" y="1860128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" name="Grupo 6"/>
            <p:cNvGrpSpPr>
              <a:grpSpLocks/>
            </p:cNvGrpSpPr>
            <p:nvPr/>
          </p:nvGrpSpPr>
          <p:grpSpPr bwMode="auto">
            <a:xfrm>
              <a:off x="636004" y="2930101"/>
              <a:ext cx="2783868" cy="800348"/>
              <a:chOff x="11043164" y="1523772"/>
              <a:chExt cx="2785044" cy="799193"/>
            </a:xfrm>
          </p:grpSpPr>
          <p:sp>
            <p:nvSpPr>
              <p:cNvPr id="18" name="Retângulo 17"/>
              <p:cNvSpPr/>
              <p:nvPr/>
            </p:nvSpPr>
            <p:spPr bwMode="auto">
              <a:xfrm>
                <a:off x="11043164" y="1523772"/>
                <a:ext cx="2785044" cy="798995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pt-BR" b="1" smtClean="0"/>
                  <a:t>‘</a:t>
                </a:r>
                <a:endParaRPr lang="pt-BR" b="1" dirty="0"/>
              </a:p>
            </p:txBody>
          </p:sp>
          <p:sp>
            <p:nvSpPr>
              <p:cNvPr id="19" name="Retângulo 69"/>
              <p:cNvSpPr>
                <a:spLocks noChangeArrowheads="1"/>
              </p:cNvSpPr>
              <p:nvPr/>
            </p:nvSpPr>
            <p:spPr bwMode="auto">
              <a:xfrm>
                <a:off x="11759727" y="1949045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Programação</a:t>
                </a:r>
              </a:p>
            </p:txBody>
          </p:sp>
          <p:sp>
            <p:nvSpPr>
              <p:cNvPr id="20" name="Retângulo 70"/>
              <p:cNvSpPr>
                <a:spLocks noChangeArrowheads="1"/>
              </p:cNvSpPr>
              <p:nvPr/>
            </p:nvSpPr>
            <p:spPr bwMode="auto">
              <a:xfrm>
                <a:off x="11759728" y="1709688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36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24h</a:t>
                </a:r>
              </a:p>
            </p:txBody>
          </p:sp>
        </p:grpSp>
        <p:grpSp>
          <p:nvGrpSpPr>
            <p:cNvPr id="27" name="Grupo 5"/>
            <p:cNvGrpSpPr>
              <a:grpSpLocks/>
            </p:cNvGrpSpPr>
            <p:nvPr/>
          </p:nvGrpSpPr>
          <p:grpSpPr bwMode="auto">
            <a:xfrm>
              <a:off x="7308724" y="1772816"/>
              <a:ext cx="1347787" cy="1031875"/>
              <a:chOff x="2132372" y="1843372"/>
              <a:chExt cx="1346910" cy="1032391"/>
            </a:xfrm>
          </p:grpSpPr>
          <p:sp>
            <p:nvSpPr>
              <p:cNvPr id="28" name="Retângulo 27"/>
              <p:cNvSpPr/>
              <p:nvPr/>
            </p:nvSpPr>
            <p:spPr bwMode="auto">
              <a:xfrm>
                <a:off x="2132372" y="1843372"/>
                <a:ext cx="1346910" cy="1032391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29" name="Imagem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7618" y="2015939"/>
                <a:ext cx="696419" cy="687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Retângulo 32"/>
            <p:cNvSpPr/>
            <p:nvPr/>
          </p:nvSpPr>
          <p:spPr bwMode="auto">
            <a:xfrm>
              <a:off x="2035768" y="1772816"/>
              <a:ext cx="506095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tângulo 33"/>
            <p:cNvSpPr/>
            <p:nvPr/>
          </p:nvSpPr>
          <p:spPr bwMode="auto">
            <a:xfrm>
              <a:off x="2045293" y="1860128"/>
              <a:ext cx="65088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tângulo 85"/>
            <p:cNvSpPr>
              <a:spLocks noChangeArrowheads="1"/>
            </p:cNvSpPr>
            <p:nvPr/>
          </p:nvSpPr>
          <p:spPr bwMode="auto">
            <a:xfrm>
              <a:off x="2153243" y="1787103"/>
              <a:ext cx="47863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A única empresa especializada em comunicação em terminais de passageiros</a:t>
              </a:r>
            </a:p>
          </p:txBody>
        </p:sp>
        <p:sp>
          <p:nvSpPr>
            <p:cNvPr id="45" name="Rectangle 5"/>
            <p:cNvSpPr/>
            <p:nvPr/>
          </p:nvSpPr>
          <p:spPr>
            <a:xfrm>
              <a:off x="452999" y="2420888"/>
              <a:ext cx="13681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Rodoviárias</a:t>
              </a:r>
            </a:p>
          </p:txBody>
        </p:sp>
        <p:pic>
          <p:nvPicPr>
            <p:cNvPr id="46" name="Picture 7" descr="C:\Users\mricardo\Desktop\desktop\Icones\rodoviária icone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60" y="1861931"/>
              <a:ext cx="871161" cy="78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upo 129"/>
            <p:cNvGrpSpPr>
              <a:grpSpLocks/>
            </p:cNvGrpSpPr>
            <p:nvPr/>
          </p:nvGrpSpPr>
          <p:grpSpPr bwMode="auto">
            <a:xfrm>
              <a:off x="552506" y="5852244"/>
              <a:ext cx="3303537" cy="673100"/>
              <a:chOff x="691396" y="2992965"/>
              <a:chExt cx="2781904" cy="671293"/>
            </a:xfrm>
          </p:grpSpPr>
          <p:grpSp>
            <p:nvGrpSpPr>
              <p:cNvPr id="43" name="Grupo 102"/>
              <p:cNvGrpSpPr>
                <a:grpSpLocks/>
              </p:cNvGrpSpPr>
              <p:nvPr/>
            </p:nvGrpSpPr>
            <p:grpSpPr bwMode="auto">
              <a:xfrm>
                <a:off x="691396" y="2992965"/>
                <a:ext cx="2781904" cy="671293"/>
                <a:chOff x="911226" y="2389280"/>
                <a:chExt cx="1155576" cy="67130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50" name="Retângulo 49"/>
                <p:cNvSpPr/>
                <p:nvPr/>
              </p:nvSpPr>
              <p:spPr>
                <a:xfrm>
                  <a:off x="911226" y="2389280"/>
                  <a:ext cx="1155576" cy="67130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1" name="Retângulo 50"/>
                <p:cNvSpPr/>
                <p:nvPr/>
              </p:nvSpPr>
              <p:spPr>
                <a:xfrm>
                  <a:off x="911226" y="2486057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4" name="Retângulo 85"/>
              <p:cNvSpPr>
                <a:spLocks noChangeArrowheads="1"/>
              </p:cNvSpPr>
              <p:nvPr/>
            </p:nvSpPr>
            <p:spPr bwMode="auto">
              <a:xfrm>
                <a:off x="737633" y="3004047"/>
                <a:ext cx="2735667" cy="654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Horários de Embarque e Desembarques</a:t>
                </a:r>
              </a:p>
            </p:txBody>
          </p:sp>
        </p:grpSp>
        <p:grpSp>
          <p:nvGrpSpPr>
            <p:cNvPr id="59" name="Grupo 160"/>
            <p:cNvGrpSpPr>
              <a:grpSpLocks/>
            </p:cNvGrpSpPr>
            <p:nvPr/>
          </p:nvGrpSpPr>
          <p:grpSpPr bwMode="auto">
            <a:xfrm>
              <a:off x="552507" y="3836024"/>
              <a:ext cx="3303538" cy="412557"/>
              <a:chOff x="5340493" y="4258833"/>
              <a:chExt cx="3438382" cy="412557"/>
            </a:xfrm>
          </p:grpSpPr>
          <p:grpSp>
            <p:nvGrpSpPr>
              <p:cNvPr id="63" name="Grupo 102"/>
              <p:cNvGrpSpPr>
                <a:grpSpLocks/>
              </p:cNvGrpSpPr>
              <p:nvPr/>
            </p:nvGrpSpPr>
            <p:grpSpPr bwMode="auto">
              <a:xfrm>
                <a:off x="5340493" y="4258833"/>
                <a:ext cx="3438382" cy="403800"/>
                <a:chOff x="911226" y="2507951"/>
                <a:chExt cx="1155576" cy="40442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8" name="Retângulo 67"/>
                <p:cNvSpPr/>
                <p:nvPr/>
              </p:nvSpPr>
              <p:spPr>
                <a:xfrm>
                  <a:off x="911226" y="2507951"/>
                  <a:ext cx="1155576" cy="40442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9" name="Retângulo 68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64" name="Retângulo 85"/>
              <p:cNvSpPr>
                <a:spLocks noChangeArrowheads="1"/>
              </p:cNvSpPr>
              <p:nvPr/>
            </p:nvSpPr>
            <p:spPr bwMode="auto">
              <a:xfrm>
                <a:off x="5397641" y="4296929"/>
                <a:ext cx="3381234" cy="374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3 mil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 pessoas por dia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3" name="Grupo 72"/>
            <p:cNvGrpSpPr/>
            <p:nvPr/>
          </p:nvGrpSpPr>
          <p:grpSpPr>
            <a:xfrm>
              <a:off x="3981011" y="3072854"/>
              <a:ext cx="4622328" cy="3168352"/>
              <a:chOff x="4260627" y="3068960"/>
              <a:chExt cx="4622328" cy="3168352"/>
            </a:xfrm>
          </p:grpSpPr>
          <p:sp>
            <p:nvSpPr>
              <p:cNvPr id="74" name="Retângulo 73"/>
              <p:cNvSpPr/>
              <p:nvPr/>
            </p:nvSpPr>
            <p:spPr bwMode="auto">
              <a:xfrm>
                <a:off x="4260627" y="3068960"/>
                <a:ext cx="4622328" cy="316835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tângulo 74"/>
              <p:cNvSpPr/>
              <p:nvPr/>
            </p:nvSpPr>
            <p:spPr bwMode="auto">
              <a:xfrm>
                <a:off x="4260627" y="3222436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76" name="Imagem 7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9884" y="3179068"/>
                <a:ext cx="4409044" cy="295405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77" name="Grupo 160"/>
            <p:cNvGrpSpPr>
              <a:grpSpLocks/>
            </p:cNvGrpSpPr>
            <p:nvPr/>
          </p:nvGrpSpPr>
          <p:grpSpPr bwMode="auto">
            <a:xfrm>
              <a:off x="553202" y="5362157"/>
              <a:ext cx="3302842" cy="403800"/>
              <a:chOff x="5340493" y="4258833"/>
              <a:chExt cx="3438382" cy="403800"/>
            </a:xfrm>
          </p:grpSpPr>
          <p:grpSp>
            <p:nvGrpSpPr>
              <p:cNvPr id="78" name="Grupo 102"/>
              <p:cNvGrpSpPr>
                <a:grpSpLocks/>
              </p:cNvGrpSpPr>
              <p:nvPr/>
            </p:nvGrpSpPr>
            <p:grpSpPr bwMode="auto">
              <a:xfrm>
                <a:off x="5340493" y="4258833"/>
                <a:ext cx="3438382" cy="403800"/>
                <a:chOff x="911226" y="2507951"/>
                <a:chExt cx="1155576" cy="40442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0" name="Retângulo 79"/>
                <p:cNvSpPr/>
                <p:nvPr/>
              </p:nvSpPr>
              <p:spPr>
                <a:xfrm>
                  <a:off x="911226" y="2507951"/>
                  <a:ext cx="1155576" cy="40442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1" name="Retângulo 80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79" name="Retângulo 85"/>
              <p:cNvSpPr>
                <a:spLocks noChangeArrowheads="1"/>
              </p:cNvSpPr>
              <p:nvPr/>
            </p:nvSpPr>
            <p:spPr bwMode="auto">
              <a:xfrm>
                <a:off x="5397641" y="4297822"/>
                <a:ext cx="3381234" cy="341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Canal Digital e Projetos Especiais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2" name="Grupo 160"/>
            <p:cNvGrpSpPr>
              <a:grpSpLocks/>
            </p:cNvGrpSpPr>
            <p:nvPr/>
          </p:nvGrpSpPr>
          <p:grpSpPr bwMode="auto">
            <a:xfrm>
              <a:off x="553201" y="4321026"/>
              <a:ext cx="3302843" cy="962531"/>
              <a:chOff x="5340493" y="4258829"/>
              <a:chExt cx="3438382" cy="962531"/>
            </a:xfrm>
          </p:grpSpPr>
          <p:grpSp>
            <p:nvGrpSpPr>
              <p:cNvPr id="83" name="Grupo 102"/>
              <p:cNvGrpSpPr>
                <a:grpSpLocks/>
              </p:cNvGrpSpPr>
              <p:nvPr/>
            </p:nvGrpSpPr>
            <p:grpSpPr bwMode="auto">
              <a:xfrm>
                <a:off x="5340493" y="4258829"/>
                <a:ext cx="3438382" cy="951294"/>
                <a:chOff x="911226" y="2507950"/>
                <a:chExt cx="1155576" cy="952777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5" name="Retângulo 84"/>
                <p:cNvSpPr/>
                <p:nvPr/>
              </p:nvSpPr>
              <p:spPr>
                <a:xfrm>
                  <a:off x="911226" y="2507950"/>
                  <a:ext cx="1155576" cy="95277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6" name="Retângulo 85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84" name="Retângulo 85"/>
              <p:cNvSpPr>
                <a:spLocks noChangeArrowheads="1"/>
              </p:cNvSpPr>
              <p:nvPr/>
            </p:nvSpPr>
            <p:spPr bwMode="auto">
              <a:xfrm>
                <a:off x="5397641" y="4282641"/>
                <a:ext cx="3381234" cy="9387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600" b="1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9 monitores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espalhados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estrategicamente pelas áreas de maior fluxo de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pessoas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83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o 46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4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Audiência e Perfil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  <a:endParaRPr lang="pt-BR" sz="23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Retângulo 50"/>
          <p:cNvSpPr/>
          <p:nvPr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 51"/>
          <p:cNvSpPr/>
          <p:nvPr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52"/>
          <p:cNvSpPr/>
          <p:nvPr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 53"/>
          <p:cNvSpPr/>
          <p:nvPr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67544" y="1556792"/>
            <a:ext cx="8209880" cy="5112568"/>
            <a:chOff x="467544" y="1556792"/>
            <a:chExt cx="8209880" cy="5112568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19536" y="1556792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29061" y="1663936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65049" y="1628800"/>
              <a:ext cx="5035604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</a:t>
              </a:r>
            </a:p>
            <a:p>
              <a:pPr algn="ctr"/>
              <a:r>
                <a:rPr lang="pt-B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636.000</a:t>
              </a:r>
            </a:p>
            <a:p>
              <a:pPr algn="ctr"/>
              <a:r>
                <a:rPr lang="pt-B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pessoas que assistiram a programação da </a:t>
              </a:r>
              <a:r>
                <a:rPr lang="pt-BR" sz="12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  <a:endParaRPr lang="pt-BR" sz="1200" b="1" dirty="0">
                <a:solidFill>
                  <a:srgbClr val="E20A16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69330" y="1556794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60" y="1692177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ângulo 11"/>
            <p:cNvSpPr/>
            <p:nvPr/>
          </p:nvSpPr>
          <p:spPr bwMode="auto">
            <a:xfrm>
              <a:off x="480094" y="1662373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tângulo 44"/>
            <p:cNvSpPr/>
            <p:nvPr/>
          </p:nvSpPr>
          <p:spPr bwMode="auto">
            <a:xfrm>
              <a:off x="7319144" y="1556794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2000" b="1" dirty="0" smtClean="0"/>
                <a:t>Brasília</a:t>
              </a:r>
            </a:p>
            <a:p>
              <a:pPr algn="ctr">
                <a:defRPr/>
              </a:pPr>
              <a:r>
                <a:rPr lang="pt-BR" sz="2000" b="1" dirty="0" smtClean="0"/>
                <a:t>DF</a:t>
              </a:r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467544" y="6426428"/>
              <a:ext cx="8209880" cy="242932"/>
              <a:chOff x="683295" y="6139904"/>
              <a:chExt cx="8209880" cy="242932"/>
            </a:xfrm>
          </p:grpSpPr>
          <p:sp>
            <p:nvSpPr>
              <p:cNvPr id="62" name="Retângulo 61"/>
              <p:cNvSpPr/>
              <p:nvPr/>
            </p:nvSpPr>
            <p:spPr bwMode="auto">
              <a:xfrm>
                <a:off x="683295" y="613990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CaixaDeTexto 65"/>
              <p:cNvSpPr txBox="1"/>
              <p:nvPr/>
            </p:nvSpPr>
            <p:spPr>
              <a:xfrm>
                <a:off x="684213" y="6198170"/>
                <a:ext cx="820896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Filtro: 10+ anos - Brasília: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40%) ou rodoviárias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(636.000).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1" name="Retângulo de cantos arredondados 90"/>
            <p:cNvSpPr/>
            <p:nvPr/>
          </p:nvSpPr>
          <p:spPr>
            <a:xfrm>
              <a:off x="789000" y="3089151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2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9350" y="3089151"/>
              <a:ext cx="192026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CaixaDeTexto 92"/>
            <p:cNvSpPr txBox="1"/>
            <p:nvPr/>
          </p:nvSpPr>
          <p:spPr>
            <a:xfrm>
              <a:off x="789000" y="3083818"/>
              <a:ext cx="1692651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47% masculino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Igual a população geral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5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00065" y="3090464"/>
              <a:ext cx="233019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Retângulo de cantos arredondados 95"/>
            <p:cNvSpPr/>
            <p:nvPr/>
          </p:nvSpPr>
          <p:spPr>
            <a:xfrm>
              <a:off x="2971907" y="3089151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2971907" y="3083818"/>
              <a:ext cx="1692651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53% feminino</a:t>
              </a:r>
            </a:p>
            <a:p>
              <a:endParaRPr lang="pt-BR" sz="6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Igual a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p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opulação geral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9" name="Picture 5" descr="C:\Users\mricardo\Desktop\crianca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0710" y="4479667"/>
              <a:ext cx="461584" cy="88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91252" y="4479666"/>
              <a:ext cx="325420" cy="887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"/>
            <p:cNvSpPr/>
            <p:nvPr/>
          </p:nvSpPr>
          <p:spPr>
            <a:xfrm>
              <a:off x="621358" y="4156849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18%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2" name="Rectangle 1"/>
            <p:cNvSpPr/>
            <p:nvPr/>
          </p:nvSpPr>
          <p:spPr>
            <a:xfrm>
              <a:off x="1259905" y="4091930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19%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3" name="Rectangle 1"/>
            <p:cNvSpPr/>
            <p:nvPr/>
          </p:nvSpPr>
          <p:spPr>
            <a:xfrm>
              <a:off x="1869877" y="3935492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29%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4" name="Rectangle 1"/>
            <p:cNvSpPr/>
            <p:nvPr/>
          </p:nvSpPr>
          <p:spPr>
            <a:xfrm>
              <a:off x="2533059" y="4223524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17%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5" name="Rectangle 1"/>
            <p:cNvSpPr/>
            <p:nvPr/>
          </p:nvSpPr>
          <p:spPr>
            <a:xfrm>
              <a:off x="3156496" y="4310390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11%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6" name="Rectangle 1"/>
            <p:cNvSpPr/>
            <p:nvPr/>
          </p:nvSpPr>
          <p:spPr>
            <a:xfrm>
              <a:off x="3833143" y="4511556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6%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pic>
          <p:nvPicPr>
            <p:cNvPr id="107" name="Picture 4" descr="http://pt.dreamstime.com/silhuetas-das-pupilas-da-escola-thumb4602022.jpg"/>
            <p:cNvPicPr>
              <a:picLocks noChangeAspect="1" noChangeArrowheads="1"/>
            </p:cNvPicPr>
            <p:nvPr/>
          </p:nvPicPr>
          <p:blipFill rotWithShape="1"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75069" y="4419633"/>
              <a:ext cx="348858" cy="947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38613" y="4574500"/>
              <a:ext cx="291384" cy="794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2" descr="https://encrypted-tbn2.gstatic.com/images?q=tbn:ANd9GcRf1xgzeHnpdEjbjfx2DcyjI-llIWy0v-WdzhELGnQ_ef-r-Wr_1A"/>
            <p:cNvPicPr>
              <a:picLocks noChangeAspect="1" noChangeArrowheads="1"/>
            </p:cNvPicPr>
            <p:nvPr/>
          </p:nvPicPr>
          <p:blipFill rotWithShape="1"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17699" y="4837476"/>
              <a:ext cx="266542" cy="5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" name="Conector reto 109"/>
            <p:cNvCxnSpPr/>
            <p:nvPr/>
          </p:nvCxnSpPr>
          <p:spPr>
            <a:xfrm flipV="1">
              <a:off x="549350" y="5373553"/>
              <a:ext cx="3912045" cy="3486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V="1">
              <a:off x="564813" y="5373553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flipV="1">
              <a:off x="1212885" y="5373553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/>
            <p:cNvCxnSpPr/>
            <p:nvPr/>
          </p:nvCxnSpPr>
          <p:spPr>
            <a:xfrm flipV="1">
              <a:off x="1860957" y="5373569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/>
            <p:cNvCxnSpPr/>
            <p:nvPr/>
          </p:nvCxnSpPr>
          <p:spPr>
            <a:xfrm flipV="1">
              <a:off x="2503696" y="5373553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/>
            <p:cNvCxnSpPr/>
            <p:nvPr/>
          </p:nvCxnSpPr>
          <p:spPr>
            <a:xfrm flipV="1">
              <a:off x="3157101" y="5373553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/>
            <p:cNvCxnSpPr/>
            <p:nvPr/>
          </p:nvCxnSpPr>
          <p:spPr>
            <a:xfrm flipV="1">
              <a:off x="3805173" y="5373553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/>
            <p:cNvCxnSpPr/>
            <p:nvPr/>
          </p:nvCxnSpPr>
          <p:spPr>
            <a:xfrm flipV="1">
              <a:off x="4453245" y="5373569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CaixaDeTexto 117"/>
            <p:cNvSpPr txBox="1"/>
            <p:nvPr/>
          </p:nvSpPr>
          <p:spPr>
            <a:xfrm>
              <a:off x="578530" y="5399975"/>
              <a:ext cx="388359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Arial" pitchFamily="34" charset="0"/>
                  <a:cs typeface="Arial" pitchFamily="34" charset="0"/>
                </a:rPr>
                <a:t> 10/17        18/24        25/34        35/44        45/54          55+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População geral: 10/17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16%;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18/24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15%;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25/34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24%;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35/44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18%;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45/54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13%;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55+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14%.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9" name="Picture 2" descr="http://4.bp.blogspot.com/-avCSxETTiQs/TuYeRXPbr-I/AAAAAAAAFr8/L6l78vgpGvo/s1600/silhueta.jpg"/>
            <p:cNvPicPr>
              <a:picLocks noChangeAspect="1" noChangeArrowheads="1"/>
            </p:cNvPicPr>
            <p:nvPr/>
          </p:nvPicPr>
          <p:blipFill>
            <a:blip r:embed="rId1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780" y="4236022"/>
              <a:ext cx="413485" cy="1131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20" name="Gráfico 119"/>
            <p:cNvGraphicFramePr/>
            <p:nvPr>
              <p:extLst>
                <p:ext uri="{D42A27DB-BD31-4B8C-83A1-F6EECF244321}">
                  <p14:modId xmlns:p14="http://schemas.microsoft.com/office/powerpoint/2010/main" val="929695289"/>
                </p:ext>
              </p:extLst>
            </p:nvPr>
          </p:nvGraphicFramePr>
          <p:xfrm>
            <a:off x="4932313" y="3355398"/>
            <a:ext cx="3667074" cy="20552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1" name="CaixaDeTexto 120"/>
            <p:cNvSpPr txBox="1"/>
            <p:nvPr/>
          </p:nvSpPr>
          <p:spPr>
            <a:xfrm>
              <a:off x="5485968" y="5445274"/>
              <a:ext cx="27587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População geral: B1 – 19%; B2 – 19%; C – 39%.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0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1346</Words>
  <Application>Microsoft Office PowerPoint</Application>
  <PresentationFormat>Apresentação na tela (4:3)</PresentationFormat>
  <Paragraphs>539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Hernandez Alvares de A. Bahr</dc:creator>
  <cp:lastModifiedBy>Vanessa Kazumi Ebarra</cp:lastModifiedBy>
  <cp:revision>36</cp:revision>
  <dcterms:created xsi:type="dcterms:W3CDTF">2014-07-24T19:15:43Z</dcterms:created>
  <dcterms:modified xsi:type="dcterms:W3CDTF">2014-08-05T20:02:29Z</dcterms:modified>
</cp:coreProperties>
</file>